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</p:sldMasterIdLst>
  <p:sldIdLst>
    <p:sldId id="256" r:id="rId2"/>
    <p:sldId id="257" r:id="rId3"/>
    <p:sldId id="258" r:id="rId4"/>
    <p:sldId id="269" r:id="rId5"/>
    <p:sldId id="260" r:id="rId6"/>
    <p:sldId id="259" r:id="rId7"/>
    <p:sldId id="261" r:id="rId8"/>
    <p:sldId id="270" r:id="rId9"/>
    <p:sldId id="262" r:id="rId10"/>
    <p:sldId id="265" r:id="rId11"/>
    <p:sldId id="266" r:id="rId12"/>
    <p:sldId id="267" r:id="rId13"/>
    <p:sldId id="263" r:id="rId14"/>
    <p:sldId id="264" r:id="rId1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2989" autoAdjust="0"/>
  </p:normalViewPr>
  <p:slideViewPr>
    <p:cSldViewPr>
      <p:cViewPr>
        <p:scale>
          <a:sx n="66" d="100"/>
          <a:sy n="66" d="100"/>
        </p:scale>
        <p:origin x="-1284" y="-9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685800"/>
            <a:ext cx="7772400" cy="2127250"/>
          </a:xfrm>
        </p:spPr>
        <p:txBody>
          <a:bodyPr/>
          <a:lstStyle>
            <a:lvl1pPr algn="ctr">
              <a:defRPr sz="58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270250"/>
            <a:ext cx="6400800" cy="22098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3000"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38916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8917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8918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F47E5CB2-FFCA-435F-9FB5-AC56E16FF70D}" type="slidenum">
              <a:rPr lang="ru-RU"/>
              <a:pPr/>
              <a:t>‹#›</a:t>
            </a:fld>
            <a:endParaRPr lang="ru-RU"/>
          </a:p>
        </p:txBody>
      </p:sp>
      <p:grpSp>
        <p:nvGrpSpPr>
          <p:cNvPr id="38919" name="Group 7"/>
          <p:cNvGrpSpPr>
            <a:grpSpLocks/>
          </p:cNvGrpSpPr>
          <p:nvPr/>
        </p:nvGrpSpPr>
        <p:grpSpPr bwMode="auto">
          <a:xfrm>
            <a:off x="228600" y="2889250"/>
            <a:ext cx="8610600" cy="201613"/>
            <a:chOff x="144" y="1680"/>
            <a:chExt cx="5424" cy="144"/>
          </a:xfrm>
        </p:grpSpPr>
        <p:sp>
          <p:nvSpPr>
            <p:cNvPr id="38920" name="Rectangle 8"/>
            <p:cNvSpPr>
              <a:spLocks noChangeArrowheads="1"/>
            </p:cNvSpPr>
            <p:nvPr userDrawn="1"/>
          </p:nvSpPr>
          <p:spPr bwMode="auto">
            <a:xfrm>
              <a:off x="144" y="1680"/>
              <a:ext cx="1808" cy="144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8921" name="Rectangle 9"/>
            <p:cNvSpPr>
              <a:spLocks noChangeArrowheads="1"/>
            </p:cNvSpPr>
            <p:nvPr userDrawn="1"/>
          </p:nvSpPr>
          <p:spPr bwMode="auto">
            <a:xfrm>
              <a:off x="1952" y="1680"/>
              <a:ext cx="1808" cy="144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8922" name="Rectangle 10"/>
            <p:cNvSpPr>
              <a:spLocks noChangeArrowheads="1"/>
            </p:cNvSpPr>
            <p:nvPr userDrawn="1"/>
          </p:nvSpPr>
          <p:spPr bwMode="auto">
            <a:xfrm>
              <a:off x="3760" y="1680"/>
              <a:ext cx="1808" cy="144"/>
            </a:xfrm>
            <a:prstGeom prst="rect">
              <a:avLst/>
            </a:prstGeom>
            <a:solidFill>
              <a:schemeClr val="tx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45822A7-9627-479D-B875-56CEC6574F5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5C78911-EE83-405C-8B63-869B1920494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30725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E929DE74-3F78-4A01-AEBA-E128E47795F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763725F-811A-4C8A-B450-C4432AE3E7B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74E70EC-3097-4580-90B3-9355F15E493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041518-1B4C-4644-8C6B-592B7E202A6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336BD68-15D2-4E04-A4E5-6ADD8C3EC38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17EE723-5681-41B6-8B9B-F4BA62AF610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8C3F1DD-EFA0-4A99-9867-062924A2D18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AD462B7-F030-4101-BAD3-D320EF9B83E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EEE7C2-FED0-41F7-9160-3F86559D19C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CC"/>
            </a:gs>
            <a:gs pos="100000">
              <a:schemeClr val="accent2"/>
            </a:gs>
          </a:gsLst>
          <a:path path="rect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3789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/>
            </a:lvl1pPr>
          </a:lstStyle>
          <a:p>
            <a:endParaRPr lang="ru-RU"/>
          </a:p>
        </p:txBody>
      </p:sp>
      <p:sp>
        <p:nvSpPr>
          <p:cNvPr id="3789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/>
            </a:lvl1pPr>
          </a:lstStyle>
          <a:p>
            <a:endParaRPr lang="ru-RU"/>
          </a:p>
        </p:txBody>
      </p:sp>
      <p:sp>
        <p:nvSpPr>
          <p:cNvPr id="3789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/>
            </a:lvl1pPr>
          </a:lstStyle>
          <a:p>
            <a:fld id="{5AE32469-DF6E-4432-8364-1BAB461ADAAC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37895" name="Rectangle 7"/>
          <p:cNvSpPr>
            <a:spLocks noChangeArrowheads="1"/>
          </p:cNvSpPr>
          <p:nvPr/>
        </p:nvSpPr>
        <p:spPr bwMode="auto">
          <a:xfrm>
            <a:off x="0" y="0"/>
            <a:ext cx="228600" cy="2286000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 sz="2400">
              <a:latin typeface="Times New Roman" pitchFamily="18" charset="0"/>
            </a:endParaRPr>
          </a:p>
        </p:txBody>
      </p:sp>
      <p:sp>
        <p:nvSpPr>
          <p:cNvPr id="37896" name="Line 8"/>
          <p:cNvSpPr>
            <a:spLocks noChangeShapeType="1"/>
          </p:cNvSpPr>
          <p:nvPr/>
        </p:nvSpPr>
        <p:spPr bwMode="auto">
          <a:xfrm>
            <a:off x="457200" y="1447800"/>
            <a:ext cx="8077200" cy="0"/>
          </a:xfrm>
          <a:prstGeom prst="line">
            <a:avLst/>
          </a:prstGeom>
          <a:noFill/>
          <a:ln w="19050">
            <a:solidFill>
              <a:schemeClr val="tx2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7897" name="Rectangle 9"/>
          <p:cNvSpPr>
            <a:spLocks noChangeArrowheads="1"/>
          </p:cNvSpPr>
          <p:nvPr/>
        </p:nvSpPr>
        <p:spPr bwMode="auto">
          <a:xfrm>
            <a:off x="0" y="2286000"/>
            <a:ext cx="228600" cy="2286000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 sz="2400">
              <a:latin typeface="Times New Roman" pitchFamily="18" charset="0"/>
            </a:endParaRPr>
          </a:p>
        </p:txBody>
      </p:sp>
      <p:sp>
        <p:nvSpPr>
          <p:cNvPr id="37898" name="Rectangle 10"/>
          <p:cNvSpPr>
            <a:spLocks noChangeArrowheads="1"/>
          </p:cNvSpPr>
          <p:nvPr/>
        </p:nvSpPr>
        <p:spPr bwMode="auto">
          <a:xfrm>
            <a:off x="0" y="4572000"/>
            <a:ext cx="228600" cy="2286000"/>
          </a:xfrm>
          <a:prstGeom prst="rect">
            <a:avLst/>
          </a:prstGeom>
          <a:solidFill>
            <a:schemeClr val="tx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 sz="2400">
              <a:latin typeface="Times New Roman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</a:defRPr>
      </a:lvl2pPr>
      <a:lvl3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</a:defRPr>
      </a:lvl3pPr>
      <a:lvl4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</a:defRPr>
      </a:lvl4pPr>
      <a:lvl5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bg2"/>
        </a:buClr>
        <a:buSzPct val="75000"/>
        <a:buFont typeface="Wingdings" pitchFamily="2" charset="2"/>
        <a:buChar char="p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n"/>
        <a:defRPr sz="24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p"/>
        <a:defRPr sz="20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304800"/>
            <a:ext cx="8991600" cy="527050"/>
          </a:xfrm>
        </p:spPr>
        <p:txBody>
          <a:bodyPr/>
          <a:lstStyle/>
          <a:p>
            <a:r>
              <a:rPr lang="ru-RU" sz="2400" b="1">
                <a:solidFill>
                  <a:schemeClr val="tx1"/>
                </a:solidFill>
                <a:latin typeface="Times New Roman" pitchFamily="18" charset="0"/>
              </a:rPr>
              <a:t>МОУ Стригуновская средняя общеобразовательная школа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990600" y="3270250"/>
            <a:ext cx="7086600" cy="1530350"/>
          </a:xfrm>
        </p:spPr>
        <p:txBody>
          <a:bodyPr/>
          <a:lstStyle/>
          <a:p>
            <a:r>
              <a:rPr lang="ru-RU" sz="2800"/>
              <a:t>Урок в 11 классе по курсу «Основы Православной культуры»</a:t>
            </a:r>
          </a:p>
        </p:txBody>
      </p:sp>
      <p:sp>
        <p:nvSpPr>
          <p:cNvPr id="4100" name="WordArt 4"/>
          <p:cNvSpPr>
            <a:spLocks noChangeArrowheads="1" noChangeShapeType="1" noTextEdit="1"/>
          </p:cNvSpPr>
          <p:nvPr/>
        </p:nvSpPr>
        <p:spPr bwMode="auto">
          <a:xfrm>
            <a:off x="1066800" y="1371600"/>
            <a:ext cx="7239000" cy="12557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Осторожно: СЕКТЫ!</a:t>
            </a:r>
          </a:p>
        </p:txBody>
      </p:sp>
      <p:sp>
        <p:nvSpPr>
          <p:cNvPr id="4101" name="Rectangle 5"/>
          <p:cNvSpPr>
            <a:spLocks noChangeArrowheads="1"/>
          </p:cNvSpPr>
          <p:nvPr/>
        </p:nvSpPr>
        <p:spPr bwMode="auto">
          <a:xfrm>
            <a:off x="0" y="6172200"/>
            <a:ext cx="8991600" cy="52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ctr"/>
            <a:r>
              <a:rPr lang="ru-RU" sz="2400" b="1">
                <a:latin typeface="Times New Roman" pitchFamily="18" charset="0"/>
              </a:rPr>
              <a:t>Стригуны 2008</a:t>
            </a:r>
          </a:p>
        </p:txBody>
      </p:sp>
      <p:sp>
        <p:nvSpPr>
          <p:cNvPr id="4102" name="Rectangle 6"/>
          <p:cNvSpPr>
            <a:spLocks noChangeArrowheads="1"/>
          </p:cNvSpPr>
          <p:nvPr/>
        </p:nvSpPr>
        <p:spPr bwMode="auto">
          <a:xfrm>
            <a:off x="5334000" y="4724400"/>
            <a:ext cx="36576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r>
              <a:rPr lang="ru-RU" sz="2400" b="1" u="sng">
                <a:latin typeface="Times New Roman" pitchFamily="18" charset="0"/>
              </a:rPr>
              <a:t>Учитель:</a:t>
            </a:r>
            <a:r>
              <a:rPr lang="ru-RU" sz="2400">
                <a:latin typeface="Times New Roman" pitchFamily="18" charset="0"/>
              </a:rPr>
              <a:t> Рудная</a:t>
            </a:r>
            <a:br>
              <a:rPr lang="ru-RU" sz="2400">
                <a:latin typeface="Times New Roman" pitchFamily="18" charset="0"/>
              </a:rPr>
            </a:br>
            <a:r>
              <a:rPr lang="ru-RU" sz="2400">
                <a:latin typeface="Times New Roman" pitchFamily="18" charset="0"/>
              </a:rPr>
              <a:t>Марина Рудольфовна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/>
      <p:bldP spid="4099" grpId="0" build="p"/>
      <p:bldP spid="4100" grpId="0" animBg="1"/>
      <p:bldP spid="4101" grpId="0"/>
      <p:bldP spid="410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6109" name="Group 29"/>
          <p:cNvGraphicFramePr>
            <a:graphicFrameLocks noGrp="1"/>
          </p:cNvGraphicFramePr>
          <p:nvPr>
            <p:ph idx="1"/>
          </p:nvPr>
        </p:nvGraphicFramePr>
        <p:xfrm>
          <a:off x="381000" y="838200"/>
          <a:ext cx="8534400" cy="4800600"/>
        </p:xfrm>
        <a:graphic>
          <a:graphicData uri="http://schemas.openxmlformats.org/drawingml/2006/table">
            <a:tbl>
              <a:tblPr/>
              <a:tblGrid>
                <a:gridCol w="3787775"/>
                <a:gridCol w="4746625"/>
              </a:tblGrid>
              <a:tr h="600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Разрешенные секты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Запрещенные секты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00525">
                <a:tc>
                  <a:txBody>
                    <a:bodyPr/>
                    <a:lstStyle/>
                    <a:p>
                      <a:pPr marL="457200" marR="0" lvl="0" indent="-4572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AutoNum type="arabicPeriod"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Баптисты;</a:t>
                      </a:r>
                    </a:p>
                    <a:p>
                      <a:pPr marL="457200" marR="0" lvl="0" indent="-4572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AutoNum type="arabicPeriod"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Адвентисты седьмого дня;</a:t>
                      </a:r>
                    </a:p>
                    <a:p>
                      <a:pPr marL="457200" marR="0" lvl="0" indent="-4572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AutoNum type="arabicPeriod"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Пятидесятники</a:t>
                      </a:r>
                    </a:p>
                    <a:p>
                      <a:pPr marL="457200" marR="0" lvl="0" indent="-4572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AutoNum type="arabicPeriod"/>
                        <a:tabLst/>
                      </a:pP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457200" marR="0" lvl="0" indent="-4572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57200" marR="0" lvl="0" indent="-4572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AutoNum type="arabicPeriod"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Белое Братство;</a:t>
                      </a:r>
                    </a:p>
                    <a:p>
                      <a:pPr marL="457200" marR="0" lvl="0" indent="-4572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AutoNum type="arabicPeriod"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Аум Синрикё;</a:t>
                      </a:r>
                    </a:p>
                    <a:p>
                      <a:pPr marL="457200" marR="0" lvl="0" indent="-4572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AutoNum type="arabicPeriod"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Ивановцы;</a:t>
                      </a:r>
                    </a:p>
                    <a:p>
                      <a:pPr marL="457200" marR="0" lvl="0" indent="-4572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AutoNum type="arabicPeriod"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Свидетели Иеговы (232 государства);</a:t>
                      </a:r>
                    </a:p>
                    <a:p>
                      <a:pPr marL="457200" marR="0" lvl="0" indent="-4572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AutoNum type="arabicPeriod"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Виссарионовцы или Церковь последнего Завета;</a:t>
                      </a:r>
                    </a:p>
                    <a:p>
                      <a:pPr marL="457200" marR="0" lvl="0" indent="-4572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AutoNum type="arabicPeriod"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Сатанисты;</a:t>
                      </a:r>
                    </a:p>
                    <a:p>
                      <a:pPr marL="457200" marR="0" lvl="0" indent="-4572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AutoNum type="arabicPeriod"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Международное общество сознания Кришны.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7108" name="Picture 4" descr="IMG_0002"/>
          <p:cNvPicPr>
            <a:picLocks noChangeAspect="1" noChangeArrowheads="1"/>
          </p:cNvPicPr>
          <p:nvPr/>
        </p:nvPicPr>
        <p:blipFill>
          <a:blip r:embed="rId2" cstate="email"/>
          <a:srcRect r="-1287"/>
          <a:stretch>
            <a:fillRect/>
          </a:stretch>
        </p:blipFill>
        <p:spPr bwMode="auto">
          <a:xfrm>
            <a:off x="457200" y="457200"/>
            <a:ext cx="4479925" cy="533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11" name="Picture 7" descr="IMG_000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657600" y="457200"/>
            <a:ext cx="4487863" cy="5334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80" name="Picture 4" descr="IM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19400" y="304800"/>
            <a:ext cx="3190875" cy="6172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01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01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6" name="Picture 4" descr="IMG_000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57200" y="990600"/>
            <a:ext cx="8077200" cy="39624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40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40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>
                <a:solidFill>
                  <a:schemeClr val="tx1"/>
                </a:solidFill>
              </a:rPr>
              <a:t>Словарик к уроку</a:t>
            </a:r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sz="2000">
              <a:latin typeface="Times New Roman" pitchFamily="18" charset="0"/>
            </a:endParaRPr>
          </a:p>
          <a:p>
            <a:r>
              <a:rPr lang="ru-RU" sz="2000">
                <a:latin typeface="Times New Roman" pitchFamily="18" charset="0"/>
              </a:rPr>
              <a:t>Секта (от лат. secta — учение, направление, школа) – религиозная группа, община, отколовшаяся от господствующей церкви.</a:t>
            </a:r>
          </a:p>
          <a:p>
            <a:r>
              <a:rPr lang="ru-RU" sz="2000">
                <a:latin typeface="Times New Roman" pitchFamily="18" charset="0"/>
              </a:rPr>
              <a:t>Эзотерический (греч. esoterikos — внутренний) – тайный, сокровенный, понятный лишь избранным, предназначенный только для посвященных.</a:t>
            </a:r>
          </a:p>
          <a:p>
            <a:r>
              <a:rPr lang="ru-RU" sz="2000">
                <a:latin typeface="Times New Roman" pitchFamily="18" charset="0"/>
              </a:rPr>
              <a:t>Индокринация (англ. indokrination от лат. in — внутрь и doktrina — учение, теория, доктрина) -  введение, приобщение, ознакомление с какой-либо теорией, доктриной.</a:t>
            </a:r>
          </a:p>
          <a:p>
            <a:r>
              <a:rPr lang="ru-RU" sz="2000">
                <a:latin typeface="Times New Roman" pitchFamily="18" charset="0"/>
              </a:rPr>
              <a:t>Деструкция (лат. destructio) –  нарушение, разрушение нормальной структуры чего-либо.</a:t>
            </a:r>
          </a:p>
          <a:p>
            <a:endParaRPr lang="ru-RU" sz="2000">
              <a:latin typeface="Times New Roman" pitchFamily="18" charset="0"/>
            </a:endParaRPr>
          </a:p>
          <a:p>
            <a:endParaRPr lang="ru-RU" sz="2000">
              <a:latin typeface="Times New Roman" pitchFamily="18" charset="0"/>
            </a:endParaRPr>
          </a:p>
        </p:txBody>
      </p:sp>
      <p:sp>
        <p:nvSpPr>
          <p:cNvPr id="45060" name="Rectangle 4"/>
          <p:cNvSpPr>
            <a:spLocks noChangeArrowheads="1"/>
          </p:cNvSpPr>
          <p:nvPr/>
        </p:nvSpPr>
        <p:spPr bwMode="auto">
          <a:xfrm>
            <a:off x="685800" y="2514600"/>
            <a:ext cx="8229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22225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</a:pPr>
            <a:endParaRPr lang="ru-RU" sz="2800" i="1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5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450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450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450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2000"/>
                                        <p:tgtEl>
                                          <p:spTgt spid="450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8" grpId="0"/>
      <p:bldP spid="45059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>
                <a:solidFill>
                  <a:schemeClr val="tx1"/>
                </a:solidFill>
              </a:rPr>
              <a:t>Цели урока: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533400" indent="-533400">
              <a:lnSpc>
                <a:spcPct val="90000"/>
              </a:lnSpc>
            </a:pPr>
            <a:r>
              <a:rPr lang="ru-RU"/>
              <a:t>Формировать представление о новых религиозных течениях.</a:t>
            </a:r>
          </a:p>
          <a:p>
            <a:pPr marL="533400" indent="-533400">
              <a:lnSpc>
                <a:spcPct val="90000"/>
              </a:lnSpc>
            </a:pPr>
            <a:r>
              <a:rPr lang="ru-RU"/>
              <a:t>Развивать интерес к процессу обучения через различные формы и средства  (использование ресурсов сети Интернет, печатных носителей).</a:t>
            </a:r>
          </a:p>
          <a:p>
            <a:pPr marL="533400" indent="-533400">
              <a:lnSpc>
                <a:spcPct val="90000"/>
              </a:lnSpc>
            </a:pPr>
            <a:r>
              <a:rPr lang="ru-RU"/>
              <a:t>Способствовать развитию духовности и нравственности учащихся.</a:t>
            </a:r>
          </a:p>
          <a:p>
            <a:pPr marL="533400" indent="-533400">
              <a:lnSpc>
                <a:spcPct val="90000"/>
              </a:lnSpc>
            </a:pPr>
            <a:r>
              <a:rPr lang="ru-RU"/>
              <a:t>Воспитывать умение сотрудничать в команде, чувство коллективизма.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500"/>
                            </p:stCondLst>
                            <p:childTnLst>
                              <p:par>
                                <p:cTn id="28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5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/>
      <p:bldP spid="512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295400"/>
            <a:ext cx="8534400" cy="3048000"/>
          </a:xfrm>
        </p:spPr>
        <p:txBody>
          <a:bodyPr/>
          <a:lstStyle/>
          <a:p>
            <a:pPr algn="ctr"/>
            <a:r>
              <a:rPr lang="ru-RU" b="1" i="1">
                <a:solidFill>
                  <a:schemeClr val="tx1"/>
                </a:solidFill>
                <a:latin typeface="Times New Roman" pitchFamily="18" charset="0"/>
              </a:rPr>
              <a:t>«Своих врагов люби,</a:t>
            </a:r>
            <a:br>
              <a:rPr lang="ru-RU" b="1" i="1">
                <a:solidFill>
                  <a:schemeClr val="tx1"/>
                </a:solidFill>
                <a:latin typeface="Times New Roman" pitchFamily="18" charset="0"/>
              </a:rPr>
            </a:br>
            <a:r>
              <a:rPr lang="ru-RU" b="1" i="1">
                <a:solidFill>
                  <a:schemeClr val="tx1"/>
                </a:solidFill>
                <a:latin typeface="Times New Roman" pitchFamily="18" charset="0"/>
              </a:rPr>
              <a:t>врагов Божиих гнушайся»</a:t>
            </a:r>
            <a:br>
              <a:rPr lang="ru-RU" b="1" i="1">
                <a:solidFill>
                  <a:schemeClr val="tx1"/>
                </a:solidFill>
                <a:latin typeface="Times New Roman" pitchFamily="18" charset="0"/>
              </a:rPr>
            </a:br>
            <a:r>
              <a:rPr lang="ru-RU" b="1" i="1">
                <a:solidFill>
                  <a:schemeClr val="tx1"/>
                </a:solidFill>
                <a:latin typeface="Times New Roman" pitchFamily="18" charset="0"/>
              </a:rPr>
              <a:t/>
            </a:r>
            <a:br>
              <a:rPr lang="ru-RU" b="1" i="1">
                <a:solidFill>
                  <a:schemeClr val="tx1"/>
                </a:solidFill>
                <a:latin typeface="Times New Roman" pitchFamily="18" charset="0"/>
              </a:rPr>
            </a:br>
            <a:r>
              <a:rPr lang="ru-RU" sz="3600">
                <a:solidFill>
                  <a:schemeClr val="tx1"/>
                </a:solidFill>
                <a:latin typeface="Times New Roman" pitchFamily="18" charset="0"/>
              </a:rPr>
              <a:t>Святитель Филарет (Дроздов)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990600"/>
            <a:ext cx="8229600" cy="911225"/>
          </a:xfrm>
        </p:spPr>
        <p:txBody>
          <a:bodyPr/>
          <a:lstStyle/>
          <a:p>
            <a:pPr algn="ctr"/>
            <a:r>
              <a:rPr lang="ru-RU">
                <a:solidFill>
                  <a:schemeClr val="tx1"/>
                </a:solidFill>
              </a:rPr>
              <a:t>Созидательные традиционные религии:</a:t>
            </a:r>
            <a:r>
              <a:rPr lang="ru-RU"/>
              <a:t/>
            </a:r>
            <a:br>
              <a:rPr lang="ru-RU"/>
            </a:br>
            <a:endParaRPr lang="ru-RU"/>
          </a:p>
        </p:txBody>
      </p:sp>
      <p:sp>
        <p:nvSpPr>
          <p:cNvPr id="522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2743200"/>
          </a:xfrm>
        </p:spPr>
        <p:txBody>
          <a:bodyPr/>
          <a:lstStyle/>
          <a:p>
            <a:r>
              <a:rPr lang="ru-RU">
                <a:latin typeface="Times New Roman" pitchFamily="18" charset="0"/>
              </a:rPr>
              <a:t>православие, </a:t>
            </a:r>
          </a:p>
          <a:p>
            <a:r>
              <a:rPr lang="ru-RU">
                <a:latin typeface="Times New Roman" pitchFamily="18" charset="0"/>
              </a:rPr>
              <a:t>ислам, </a:t>
            </a:r>
          </a:p>
          <a:p>
            <a:r>
              <a:rPr lang="ru-RU">
                <a:latin typeface="Times New Roman" pitchFamily="18" charset="0"/>
              </a:rPr>
              <a:t>буддизм, </a:t>
            </a:r>
          </a:p>
          <a:p>
            <a:r>
              <a:rPr lang="ru-RU">
                <a:latin typeface="Times New Roman" pitchFamily="18" charset="0"/>
              </a:rPr>
              <a:t> национальные созидательные религии малых народностей.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22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22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2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2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522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522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22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522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6" grpId="0"/>
      <p:bldP spid="52227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2514600"/>
            <a:ext cx="8229600" cy="1371600"/>
          </a:xfrm>
        </p:spPr>
        <p:txBody>
          <a:bodyPr/>
          <a:lstStyle/>
          <a:p>
            <a:pPr indent="22225">
              <a:buFont typeface="Wingdings" pitchFamily="2" charset="2"/>
              <a:buNone/>
            </a:pPr>
            <a:r>
              <a:rPr lang="ru-RU" i="1" u="sng">
                <a:latin typeface="Times New Roman" pitchFamily="18" charset="0"/>
              </a:rPr>
              <a:t>ДЕСТРУКЦИЯ</a:t>
            </a:r>
            <a:r>
              <a:rPr lang="ru-RU" i="1">
                <a:latin typeface="Times New Roman" pitchFamily="18" charset="0"/>
              </a:rPr>
              <a:t> (лат. destructio), нарушение, разрушение нормальной структуры чего-либо.</a:t>
            </a:r>
          </a:p>
        </p:txBody>
      </p:sp>
      <p:sp>
        <p:nvSpPr>
          <p:cNvPr id="40964" name="Rectangle 4"/>
          <p:cNvSpPr>
            <a:spLocks noChangeArrowheads="1"/>
          </p:cNvSpPr>
          <p:nvPr/>
        </p:nvSpPr>
        <p:spPr bwMode="auto">
          <a:xfrm>
            <a:off x="533400" y="457200"/>
            <a:ext cx="8077200" cy="140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lnSpc>
                <a:spcPct val="90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</a:pPr>
            <a:r>
              <a:rPr lang="ru-RU" sz="2400"/>
              <a:t>На территории нашей страны активно действует много таких религиозных культов, которые обычно называют деструктивными религиозными течениями или</a:t>
            </a:r>
            <a:r>
              <a:rPr lang="ru-RU"/>
              <a:t> </a:t>
            </a:r>
            <a:r>
              <a:rPr lang="ru-RU" sz="2400"/>
              <a:t>сектами. </a:t>
            </a:r>
          </a:p>
        </p:txBody>
      </p:sp>
      <p:sp>
        <p:nvSpPr>
          <p:cNvPr id="40965" name="Rectangle 5"/>
          <p:cNvSpPr>
            <a:spLocks noChangeArrowheads="1"/>
          </p:cNvSpPr>
          <p:nvPr/>
        </p:nvSpPr>
        <p:spPr bwMode="auto">
          <a:xfrm>
            <a:off x="457200" y="2057400"/>
            <a:ext cx="822960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22225">
              <a:lnSpc>
                <a:spcPct val="90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</a:pPr>
            <a:endParaRPr lang="ru-RU" sz="2800">
              <a:latin typeface="Times New Roman" pitchFamily="18" charset="0"/>
            </a:endParaRPr>
          </a:p>
        </p:txBody>
      </p:sp>
      <p:sp>
        <p:nvSpPr>
          <p:cNvPr id="40966" name="Rectangle 6"/>
          <p:cNvSpPr>
            <a:spLocks noChangeArrowheads="1"/>
          </p:cNvSpPr>
          <p:nvPr/>
        </p:nvSpPr>
        <p:spPr bwMode="auto">
          <a:xfrm>
            <a:off x="609600" y="3962400"/>
            <a:ext cx="822960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22225" algn="ctr">
              <a:lnSpc>
                <a:spcPct val="128000"/>
              </a:lnSpc>
              <a:spcBef>
                <a:spcPts val="600"/>
              </a:spcBef>
              <a:buClr>
                <a:schemeClr val="bg2"/>
              </a:buClr>
              <a:buSzPct val="75000"/>
              <a:buFont typeface="Wingdings" pitchFamily="2" charset="2"/>
              <a:buNone/>
            </a:pPr>
            <a:r>
              <a:rPr lang="ru-RU" sz="2800" b="1" i="1" u="sng">
                <a:latin typeface="Times New Roman" pitchFamily="18" charset="0"/>
              </a:rPr>
              <a:t>СЕКТА</a:t>
            </a:r>
            <a:r>
              <a:rPr lang="ru-RU" sz="2800" i="1">
                <a:latin typeface="Times New Roman" pitchFamily="18" charset="0"/>
              </a:rPr>
              <a:t> (от лат. secta — учение, направление, школа) – религиозная группа, община, отколовшаяся от господствующей церкви.</a:t>
            </a:r>
          </a:p>
          <a:p>
            <a:pPr marL="342900" indent="22225">
              <a:lnSpc>
                <a:spcPct val="90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</a:pPr>
            <a:endParaRPr lang="ru-RU" sz="2800" i="1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9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0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4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09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409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3" grpId="0" build="p"/>
      <p:bldP spid="40964" grpId="0"/>
      <p:bldP spid="40965" grpId="0" build="p"/>
      <p:bldP spid="40966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 descr="IMG_000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33600" y="304800"/>
            <a:ext cx="4457700" cy="63246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>
                <a:solidFill>
                  <a:schemeClr val="tx1"/>
                </a:solidFill>
              </a:rPr>
              <a:t>Признаки сект:</a:t>
            </a:r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828800"/>
            <a:ext cx="8229600" cy="4530725"/>
          </a:xfrm>
        </p:spPr>
        <p:txBody>
          <a:bodyPr/>
          <a:lstStyle/>
          <a:p>
            <a:r>
              <a:rPr lang="ru-RU" u="sng">
                <a:latin typeface="Times New Roman" pitchFamily="18" charset="0"/>
              </a:rPr>
              <a:t>Организация.</a:t>
            </a:r>
          </a:p>
          <a:p>
            <a:r>
              <a:rPr lang="ru-RU" u="sng">
                <a:latin typeface="Times New Roman" pitchFamily="18" charset="0"/>
              </a:rPr>
              <a:t>Гуру, лидер, учитель.</a:t>
            </a:r>
          </a:p>
          <a:p>
            <a:r>
              <a:rPr lang="ru-RU" u="sng">
                <a:latin typeface="Times New Roman" pitchFamily="18" charset="0"/>
              </a:rPr>
              <a:t>Методы</a:t>
            </a:r>
            <a:r>
              <a:rPr lang="ru-RU">
                <a:latin typeface="Times New Roman" pitchFamily="18" charset="0"/>
              </a:rPr>
              <a:t> </a:t>
            </a:r>
            <a:r>
              <a:rPr lang="ru-RU" sz="2400">
                <a:latin typeface="Times New Roman" pitchFamily="18" charset="0"/>
              </a:rPr>
              <a:t>(медикаментозный, гипноз, утомление организма).</a:t>
            </a:r>
          </a:p>
          <a:p>
            <a:r>
              <a:rPr lang="ru-RU" u="sng">
                <a:latin typeface="Times New Roman" pitchFamily="18" charset="0"/>
              </a:rPr>
              <a:t>Эзотерический разрыв</a:t>
            </a:r>
            <a:r>
              <a:rPr lang="ru-RU">
                <a:latin typeface="Times New Roman" pitchFamily="18" charset="0"/>
              </a:rPr>
              <a:t>  (</a:t>
            </a:r>
            <a:r>
              <a:rPr lang="ru-RU" sz="2400">
                <a:latin typeface="Times New Roman" pitchFamily="18" charset="0"/>
              </a:rPr>
              <a:t>Эзотерический (греч. esoterikos — внутренний), тайный, сокровенный, понятный лишь избранным, предназначенный только для посвященных).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19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419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/>
                                        <p:tgtEl>
                                          <p:spTgt spid="419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5" dur="500"/>
                                        <p:tgtEl>
                                          <p:spTgt spid="419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6" grpId="0"/>
      <p:bldP spid="41987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7813"/>
            <a:ext cx="8229600" cy="484187"/>
          </a:xfrm>
        </p:spPr>
        <p:txBody>
          <a:bodyPr/>
          <a:lstStyle/>
          <a:p>
            <a:r>
              <a:rPr lang="ru-RU" sz="4000">
                <a:solidFill>
                  <a:schemeClr val="tx1"/>
                </a:solidFill>
                <a:latin typeface="Times New Roman" pitchFamily="18" charset="0"/>
              </a:rPr>
              <a:t>ВАС МОГУТ ОБМАНУТЬ!</a:t>
            </a:r>
          </a:p>
        </p:txBody>
      </p:sp>
      <p:sp>
        <p:nvSpPr>
          <p:cNvPr id="542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762000"/>
            <a:ext cx="8229600" cy="60960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ru-RU" sz="1800">
                <a:latin typeface="Times New Roman" pitchFamily="18" charset="0"/>
              </a:rPr>
              <a:t>ОБМАН ПЕРВЫИ:  Обычно эти люди </a:t>
            </a:r>
            <a:r>
              <a:rPr lang="ru-RU" sz="1800" u="sng">
                <a:latin typeface="Times New Roman" pitchFamily="18" charset="0"/>
              </a:rPr>
              <a:t>скрывают</a:t>
            </a:r>
            <a:r>
              <a:rPr lang="ru-RU" sz="1800">
                <a:latin typeface="Times New Roman" pitchFamily="18" charset="0"/>
              </a:rPr>
              <a:t> и не любят рассказывать о том, </a:t>
            </a:r>
            <a:r>
              <a:rPr lang="ru-RU" sz="1800" u="sng">
                <a:latin typeface="Times New Roman" pitchFamily="18" charset="0"/>
              </a:rPr>
              <a:t>какую</a:t>
            </a:r>
            <a:r>
              <a:rPr lang="ru-RU" sz="1800">
                <a:latin typeface="Times New Roman" pitchFamily="18" charset="0"/>
              </a:rPr>
              <a:t>, собственно, </a:t>
            </a:r>
            <a:r>
              <a:rPr lang="ru-RU" sz="1800" u="sng">
                <a:latin typeface="Times New Roman" pitchFamily="18" charset="0"/>
              </a:rPr>
              <a:t>организацию они представляют</a:t>
            </a:r>
            <a:r>
              <a:rPr lang="ru-RU" sz="1800">
                <a:latin typeface="Times New Roman" pitchFamily="18" charset="0"/>
              </a:rPr>
              <a:t>. На вопросы об их вероисповедании следует уклончивый ответ: "Христиане". </a:t>
            </a:r>
          </a:p>
          <a:p>
            <a:pPr>
              <a:lnSpc>
                <a:spcPct val="90000"/>
              </a:lnSpc>
            </a:pPr>
            <a:r>
              <a:rPr lang="ru-RU" sz="1800">
                <a:latin typeface="Times New Roman" pitchFamily="18" charset="0"/>
              </a:rPr>
              <a:t>ОБМАН ВТОРОЙ: Те, кто подошли к Вам и задали вопрос, поражают своей обходительностью, вежливостью, обаянием, но они преследуют </a:t>
            </a:r>
            <a:r>
              <a:rPr lang="ru-RU" sz="1800" u="sng">
                <a:latin typeface="Times New Roman" pitchFamily="18" charset="0"/>
              </a:rPr>
              <a:t>цель</a:t>
            </a:r>
            <a:r>
              <a:rPr lang="ru-RU" sz="1800">
                <a:latin typeface="Times New Roman" pitchFamily="18" charset="0"/>
              </a:rPr>
              <a:t>, которую пока что скрывают: Вас хотят </a:t>
            </a:r>
            <a:r>
              <a:rPr lang="ru-RU" sz="1800" u="sng">
                <a:latin typeface="Times New Roman" pitchFamily="18" charset="0"/>
              </a:rPr>
              <a:t>завербовать</a:t>
            </a:r>
            <a:r>
              <a:rPr lang="ru-RU" sz="1800">
                <a:latin typeface="Times New Roman" pitchFamily="18" charset="0"/>
              </a:rPr>
              <a:t> в секту, а вовсе не «поговорить по душам».</a:t>
            </a:r>
          </a:p>
          <a:p>
            <a:pPr>
              <a:lnSpc>
                <a:spcPct val="90000"/>
              </a:lnSpc>
            </a:pPr>
            <a:r>
              <a:rPr lang="ru-RU" sz="1800">
                <a:latin typeface="Times New Roman" pitchFamily="18" charset="0"/>
              </a:rPr>
              <a:t>ОБМАН ТРЕТИЙ: Бойко сыплющие заученными отрывками из Библии сектанты, возможно, зададут вопросы, которые могут поставить Вас в тупик. Обман же заключается в том, что </a:t>
            </a:r>
            <a:r>
              <a:rPr lang="ru-RU" sz="1800" u="sng">
                <a:latin typeface="Times New Roman" pitchFamily="18" charset="0"/>
              </a:rPr>
              <a:t>вопросы</a:t>
            </a:r>
            <a:r>
              <a:rPr lang="ru-RU" sz="1800">
                <a:latin typeface="Times New Roman" pitchFamily="18" charset="0"/>
              </a:rPr>
              <a:t>, требующие основательного знания богословия и Священного Писания </a:t>
            </a:r>
            <a:r>
              <a:rPr lang="ru-RU" sz="1800" u="sng">
                <a:latin typeface="Times New Roman" pitchFamily="18" charset="0"/>
              </a:rPr>
              <a:t>задаются заведомо невежественному и неискушенному человеку.</a:t>
            </a:r>
            <a:endParaRPr lang="ru-RU" sz="2000" b="1" u="sng">
              <a:latin typeface="Times New Roman" pitchFamily="18" charset="0"/>
            </a:endParaRPr>
          </a:p>
          <a:p>
            <a:pPr>
              <a:lnSpc>
                <a:spcPct val="90000"/>
              </a:lnSpc>
            </a:pPr>
            <a:r>
              <a:rPr lang="ru-RU" sz="1800">
                <a:latin typeface="Times New Roman" pitchFamily="18" charset="0"/>
              </a:rPr>
              <a:t>ОБМАН ЧЕТВЕРТЫЙ:</a:t>
            </a:r>
            <a:r>
              <a:rPr lang="ru-RU" sz="1800" b="1">
                <a:latin typeface="Times New Roman" pitchFamily="18" charset="0"/>
              </a:rPr>
              <a:t> </a:t>
            </a:r>
            <a:r>
              <a:rPr lang="ru-RU" sz="1800">
                <a:latin typeface="Times New Roman" pitchFamily="18" charset="0"/>
              </a:rPr>
              <a:t>Секты присваивают себе самые </a:t>
            </a:r>
            <a:r>
              <a:rPr lang="ru-RU" sz="1800" u="sng">
                <a:latin typeface="Times New Roman" pitchFamily="18" charset="0"/>
              </a:rPr>
              <a:t>различные наименования</a:t>
            </a:r>
            <a:r>
              <a:rPr lang="ru-RU" sz="1800">
                <a:latin typeface="Times New Roman" pitchFamily="18" charset="0"/>
              </a:rPr>
              <a:t>, рассчитывая привлечь как можно больше людей: "Сторожевая башня", "Евангельские христиане", "Христиане веры евангельской", "Церковь Бога", "Церковь Иисуса Христа святых последних дней", "Церковь Христа", фонд "Мария </a:t>
            </a:r>
            <a:r>
              <a:rPr lang="en-US" sz="1800">
                <a:latin typeface="Times New Roman" pitchFamily="18" charset="0"/>
              </a:rPr>
              <a:t>XXI </a:t>
            </a:r>
            <a:r>
              <a:rPr lang="ru-RU" sz="1800">
                <a:latin typeface="Times New Roman" pitchFamily="18" charset="0"/>
              </a:rPr>
              <a:t>век«, «Черный лотос», «Южный крест».</a:t>
            </a:r>
          </a:p>
          <a:p>
            <a:pPr>
              <a:lnSpc>
                <a:spcPct val="90000"/>
              </a:lnSpc>
            </a:pPr>
            <a:r>
              <a:rPr lang="ru-RU" sz="1800">
                <a:latin typeface="Times New Roman" pitchFamily="18" charset="0"/>
              </a:rPr>
              <a:t> ОБМАН ПЯТЫЙ: При первом знакомстве Вас не посветят в особенности нового вероучения; от Вас будут </a:t>
            </a:r>
            <a:r>
              <a:rPr lang="ru-RU" sz="1800" u="sng">
                <a:latin typeface="Times New Roman" pitchFamily="18" charset="0"/>
              </a:rPr>
              <a:t>скрывать, что данная секта абсолютно враждебна по отношении к Православной Церкви.</a:t>
            </a:r>
            <a:r>
              <a:rPr lang="ru-RU" sz="1800">
                <a:latin typeface="Times New Roman" pitchFamily="18" charset="0"/>
              </a:rPr>
              <a:t> Не скажут, например, что в будущем Вам предстоит сжечь иконы, отречься от истории своего народа, от своих родителей и предков.  </a:t>
            </a:r>
          </a:p>
          <a:p>
            <a:pPr>
              <a:lnSpc>
                <a:spcPct val="90000"/>
              </a:lnSpc>
            </a:pPr>
            <a:endParaRPr lang="ru-RU" sz="180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42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42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42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42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1000"/>
                                        <p:tgtEl>
                                          <p:spTgt spid="54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" dur="1000"/>
                                        <p:tgtEl>
                                          <p:spTgt spid="542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5" dur="1000"/>
                                        <p:tgtEl>
                                          <p:spTgt spid="542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0" dur="1000"/>
                                        <p:tgtEl>
                                          <p:spTgt spid="542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5" dur="1000"/>
                                        <p:tgtEl>
                                          <p:spTgt spid="542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4" grpId="0"/>
      <p:bldP spid="54275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>
                <a:solidFill>
                  <a:schemeClr val="tx1"/>
                </a:solidFill>
              </a:rPr>
              <a:t>Этапы изменения сознания</a:t>
            </a:r>
          </a:p>
        </p:txBody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828800"/>
            <a:ext cx="8229600" cy="2819400"/>
          </a:xfrm>
        </p:spPr>
        <p:txBody>
          <a:bodyPr anchor="ctr"/>
          <a:lstStyle/>
          <a:p>
            <a:r>
              <a:rPr lang="ru-RU" u="sng">
                <a:latin typeface="Times New Roman" pitchFamily="18" charset="0"/>
              </a:rPr>
              <a:t>Отказ от прошлого.</a:t>
            </a:r>
          </a:p>
          <a:p>
            <a:r>
              <a:rPr lang="ru-RU" u="sng">
                <a:latin typeface="Times New Roman" pitchFamily="18" charset="0"/>
              </a:rPr>
              <a:t>Разделение сознания и воли</a:t>
            </a:r>
            <a:r>
              <a:rPr lang="ru-RU">
                <a:latin typeface="Times New Roman" pitchFamily="18" charset="0"/>
              </a:rPr>
              <a:t> </a:t>
            </a:r>
            <a:r>
              <a:rPr lang="ru-RU" sz="2400">
                <a:latin typeface="Times New Roman" pitchFamily="18" charset="0"/>
              </a:rPr>
              <a:t>(голодовка, диеты, световые и звуковые эффекты, благовония, наркотики).</a:t>
            </a:r>
          </a:p>
          <a:p>
            <a:r>
              <a:rPr lang="ru-RU" u="sng">
                <a:latin typeface="Times New Roman" pitchFamily="18" charset="0"/>
              </a:rPr>
              <a:t>Тотальная индокринация</a:t>
            </a:r>
            <a:r>
              <a:rPr lang="ru-RU">
                <a:latin typeface="Times New Roman" pitchFamily="18" charset="0"/>
              </a:rPr>
              <a:t> </a:t>
            </a:r>
            <a:r>
              <a:rPr lang="ru-RU" sz="2400">
                <a:latin typeface="Times New Roman" pitchFamily="18" charset="0"/>
              </a:rPr>
              <a:t>(внушение новой информации на фоне полного стирания у адепта прошлого, нарушение нормальной работы мозга).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30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430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/>
                                        <p:tgtEl>
                                          <p:spTgt spid="430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0" grpId="0"/>
      <p:bldP spid="43011" grpId="0" build="p"/>
    </p:bldLst>
  </p:timing>
</p:sld>
</file>

<file path=ppt/theme/theme1.xml><?xml version="1.0" encoding="utf-8"?>
<a:theme xmlns:a="http://schemas.openxmlformats.org/drawingml/2006/main" name="Уровень">
  <a:themeElements>
    <a:clrScheme name="Уровень 8">
      <a:dk1>
        <a:srgbClr val="000000"/>
      </a:dk1>
      <a:lt1>
        <a:srgbClr val="FFFFFF"/>
      </a:lt1>
      <a:dk2>
        <a:srgbClr val="999900"/>
      </a:dk2>
      <a:lt2>
        <a:srgbClr val="666600"/>
      </a:lt2>
      <a:accent1>
        <a:srgbClr val="99CC00"/>
      </a:accent1>
      <a:accent2>
        <a:srgbClr val="CCCC66"/>
      </a:accent2>
      <a:accent3>
        <a:srgbClr val="FFFFFF"/>
      </a:accent3>
      <a:accent4>
        <a:srgbClr val="000000"/>
      </a:accent4>
      <a:accent5>
        <a:srgbClr val="CAE2AA"/>
      </a:accent5>
      <a:accent6>
        <a:srgbClr val="B9B95C"/>
      </a:accent6>
      <a:hlink>
        <a:srgbClr val="FFCC00"/>
      </a:hlink>
      <a:folHlink>
        <a:srgbClr val="CC9900"/>
      </a:folHlink>
    </a:clrScheme>
    <a:fontScheme name="Уровень">
      <a:majorFont>
        <a:latin typeface="Garamond"/>
        <a:ea typeface=""/>
        <a:cs typeface=""/>
      </a:majorFont>
      <a:minorFont>
        <a:latin typeface="Verdan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Уровень 1">
        <a:dk1>
          <a:srgbClr val="006699"/>
        </a:dk1>
        <a:lt1>
          <a:srgbClr val="FFFFFF"/>
        </a:lt1>
        <a:dk2>
          <a:srgbClr val="000000"/>
        </a:dk2>
        <a:lt2>
          <a:srgbClr val="99FF99"/>
        </a:lt2>
        <a:accent1>
          <a:srgbClr val="00CC99"/>
        </a:accent1>
        <a:accent2>
          <a:srgbClr val="009999"/>
        </a:accent2>
        <a:accent3>
          <a:srgbClr val="AAAAAA"/>
        </a:accent3>
        <a:accent4>
          <a:srgbClr val="DADADA"/>
        </a:accent4>
        <a:accent5>
          <a:srgbClr val="AAE2CA"/>
        </a:accent5>
        <a:accent6>
          <a:srgbClr val="008A8A"/>
        </a:accent6>
        <a:hlink>
          <a:srgbClr val="0066FF"/>
        </a:hlink>
        <a:folHlink>
          <a:srgbClr val="989CBA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Уровень 2">
        <a:dk1>
          <a:srgbClr val="808000"/>
        </a:dk1>
        <a:lt1>
          <a:srgbClr val="FFFFFF"/>
        </a:lt1>
        <a:dk2>
          <a:srgbClr val="5C271E"/>
        </a:dk2>
        <a:lt2>
          <a:srgbClr val="FFDD89"/>
        </a:lt2>
        <a:accent1>
          <a:srgbClr val="CC6600"/>
        </a:accent1>
        <a:accent2>
          <a:srgbClr val="CC9900"/>
        </a:accent2>
        <a:accent3>
          <a:srgbClr val="B5ACAB"/>
        </a:accent3>
        <a:accent4>
          <a:srgbClr val="DADADA"/>
        </a:accent4>
        <a:accent5>
          <a:srgbClr val="E2B8AA"/>
        </a:accent5>
        <a:accent6>
          <a:srgbClr val="B98A00"/>
        </a:accent6>
        <a:hlink>
          <a:srgbClr val="669900"/>
        </a:hlink>
        <a:folHlink>
          <a:srgbClr val="A3A2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Уровень 3">
        <a:dk1>
          <a:srgbClr val="763B00"/>
        </a:dk1>
        <a:lt1>
          <a:srgbClr val="FFFFFF"/>
        </a:lt1>
        <a:dk2>
          <a:srgbClr val="330000"/>
        </a:dk2>
        <a:lt2>
          <a:srgbClr val="CC9900"/>
        </a:lt2>
        <a:accent1>
          <a:srgbClr val="FFCC00"/>
        </a:accent1>
        <a:accent2>
          <a:srgbClr val="CC3300"/>
        </a:accent2>
        <a:accent3>
          <a:srgbClr val="ADAAAA"/>
        </a:accent3>
        <a:accent4>
          <a:srgbClr val="DADADA"/>
        </a:accent4>
        <a:accent5>
          <a:srgbClr val="FFE2AA"/>
        </a:accent5>
        <a:accent6>
          <a:srgbClr val="B92D00"/>
        </a:accent6>
        <a:hlink>
          <a:srgbClr val="666699"/>
        </a:hlink>
        <a:folHlink>
          <a:srgbClr val="99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Уровень 4">
        <a:dk1>
          <a:srgbClr val="6D3696"/>
        </a:dk1>
        <a:lt1>
          <a:srgbClr val="FFFFFF"/>
        </a:lt1>
        <a:dk2>
          <a:srgbClr val="51255D"/>
        </a:dk2>
        <a:lt2>
          <a:srgbClr val="FFFFCC"/>
        </a:lt2>
        <a:accent1>
          <a:srgbClr val="666699"/>
        </a:accent1>
        <a:accent2>
          <a:srgbClr val="800080"/>
        </a:accent2>
        <a:accent3>
          <a:srgbClr val="B3ACB6"/>
        </a:accent3>
        <a:accent4>
          <a:srgbClr val="DADADA"/>
        </a:accent4>
        <a:accent5>
          <a:srgbClr val="B8B8CA"/>
        </a:accent5>
        <a:accent6>
          <a:srgbClr val="730073"/>
        </a:accent6>
        <a:hlink>
          <a:srgbClr val="CCCC00"/>
        </a:hlink>
        <a:folHlink>
          <a:srgbClr val="A3A2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Уровень 5">
        <a:dk1>
          <a:srgbClr val="CC6600"/>
        </a:dk1>
        <a:lt1>
          <a:srgbClr val="FFFFFF"/>
        </a:lt1>
        <a:dk2>
          <a:srgbClr val="4A553B"/>
        </a:dk2>
        <a:lt2>
          <a:srgbClr val="FFBF1F"/>
        </a:lt2>
        <a:accent1>
          <a:srgbClr val="FFCC00"/>
        </a:accent1>
        <a:accent2>
          <a:srgbClr val="CC9900"/>
        </a:accent2>
        <a:accent3>
          <a:srgbClr val="B1B4AF"/>
        </a:accent3>
        <a:accent4>
          <a:srgbClr val="DADADA"/>
        </a:accent4>
        <a:accent5>
          <a:srgbClr val="FFE2AA"/>
        </a:accent5>
        <a:accent6>
          <a:srgbClr val="B98A00"/>
        </a:accent6>
        <a:hlink>
          <a:srgbClr val="669900"/>
        </a:hlink>
        <a:folHlink>
          <a:srgbClr val="A3A2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Уровень 6">
        <a:dk1>
          <a:srgbClr val="000000"/>
        </a:dk1>
        <a:lt1>
          <a:srgbClr val="FFFFFF"/>
        </a:lt1>
        <a:dk2>
          <a:srgbClr val="666699"/>
        </a:dk2>
        <a:lt2>
          <a:srgbClr val="FFCC00"/>
        </a:lt2>
        <a:accent1>
          <a:srgbClr val="FF9900"/>
        </a:accent1>
        <a:accent2>
          <a:srgbClr val="FF0000"/>
        </a:accent2>
        <a:accent3>
          <a:srgbClr val="FFFFFF"/>
        </a:accent3>
        <a:accent4>
          <a:srgbClr val="000000"/>
        </a:accent4>
        <a:accent5>
          <a:srgbClr val="FFCAAA"/>
        </a:accent5>
        <a:accent6>
          <a:srgbClr val="E70000"/>
        </a:accent6>
        <a:hlink>
          <a:srgbClr val="666699"/>
        </a:hlink>
        <a:folHlink>
          <a:srgbClr val="9999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Уровень 7">
        <a:dk1>
          <a:srgbClr val="000000"/>
        </a:dk1>
        <a:lt1>
          <a:srgbClr val="FFFFFF"/>
        </a:lt1>
        <a:dk2>
          <a:srgbClr val="CC3300"/>
        </a:dk2>
        <a:lt2>
          <a:srgbClr val="663300"/>
        </a:lt2>
        <a:accent1>
          <a:srgbClr val="FFCC00"/>
        </a:accent1>
        <a:accent2>
          <a:srgbClr val="CC6600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B95C00"/>
        </a:accent6>
        <a:hlink>
          <a:srgbClr val="CC9900"/>
        </a:hlink>
        <a:folHlink>
          <a:srgbClr val="9966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Уровень 8">
        <a:dk1>
          <a:srgbClr val="000000"/>
        </a:dk1>
        <a:lt1>
          <a:srgbClr val="FFFFFF"/>
        </a:lt1>
        <a:dk2>
          <a:srgbClr val="999900"/>
        </a:dk2>
        <a:lt2>
          <a:srgbClr val="666600"/>
        </a:lt2>
        <a:accent1>
          <a:srgbClr val="99CC00"/>
        </a:accent1>
        <a:accent2>
          <a:srgbClr val="CCCC66"/>
        </a:accent2>
        <a:accent3>
          <a:srgbClr val="FFFFFF"/>
        </a:accent3>
        <a:accent4>
          <a:srgbClr val="000000"/>
        </a:accent4>
        <a:accent5>
          <a:srgbClr val="CAE2AA"/>
        </a:accent5>
        <a:accent6>
          <a:srgbClr val="B9B95C"/>
        </a:accent6>
        <a:hlink>
          <a:srgbClr val="FFCC00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Level</Template>
  <TotalTime>297</TotalTime>
  <Words>615</Words>
  <Application>Microsoft Office PowerPoint</Application>
  <PresentationFormat>Экран (4:3)</PresentationFormat>
  <Paragraphs>52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0" baseType="lpstr">
      <vt:lpstr>Arial</vt:lpstr>
      <vt:lpstr>Garamond</vt:lpstr>
      <vt:lpstr>Times New Roman</vt:lpstr>
      <vt:lpstr>Verdana</vt:lpstr>
      <vt:lpstr>Wingdings</vt:lpstr>
      <vt:lpstr>Уровень</vt:lpstr>
      <vt:lpstr>МОУ Стригуновская средняя общеобразовательная школа</vt:lpstr>
      <vt:lpstr>Цели урока:</vt:lpstr>
      <vt:lpstr>«Своих врагов люби, врагов Божиих гнушайся»  Святитель Филарет (Дроздов)</vt:lpstr>
      <vt:lpstr>Созидательные традиционные религии: </vt:lpstr>
      <vt:lpstr>Слайд 5</vt:lpstr>
      <vt:lpstr>Слайд 6</vt:lpstr>
      <vt:lpstr>Признаки сект:</vt:lpstr>
      <vt:lpstr>ВАС МОГУТ ОБМАНУТЬ!</vt:lpstr>
      <vt:lpstr>Этапы изменения сознания</vt:lpstr>
      <vt:lpstr>Слайд 10</vt:lpstr>
      <vt:lpstr>Слайд 11</vt:lpstr>
      <vt:lpstr>Слайд 12</vt:lpstr>
      <vt:lpstr>Слайд 13</vt:lpstr>
      <vt:lpstr>Словарик к уроку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user</dc:creator>
  <cp:lastModifiedBy>user</cp:lastModifiedBy>
  <cp:revision>7</cp:revision>
  <cp:lastPrinted>1601-01-01T00:00:00Z</cp:lastPrinted>
  <dcterms:created xsi:type="dcterms:W3CDTF">1601-01-01T00:00:00Z</dcterms:created>
  <dcterms:modified xsi:type="dcterms:W3CDTF">2011-11-09T14:09:05Z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